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ileron Bold" charset="1" panose="00000800000000000000"/>
      <p:regular r:id="rId22"/>
    </p:embeddedFont>
    <p:embeddedFont>
      <p:font typeface="Aileron" charset="1" panose="00000500000000000000"/>
      <p:regular r:id="rId23"/>
    </p:embeddedFont>
    <p:embeddedFont>
      <p:font typeface="Aileron Italics" charset="1" panose="00000500000000000000"/>
      <p:regular r:id="rId24"/>
    </p:embeddedFont>
    <p:embeddedFont>
      <p:font typeface="Canva Sans" charset="1" panose="020B0503030501040103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https://github.com/lrammo/DIP392-group-SoftSolutions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3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3.png" Type="http://schemas.openxmlformats.org/officeDocument/2006/relationships/image"/><Relationship Id="rId9" Target="../media/image4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40.png" Type="http://schemas.openxmlformats.org/officeDocument/2006/relationships/image"/><Relationship Id="rId7" Target="../media/image41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2.svg" Type="http://schemas.openxmlformats.org/officeDocument/2006/relationships/image"/><Relationship Id="rId11" Target="../media/image33.png" Type="http://schemas.openxmlformats.org/officeDocument/2006/relationships/image"/><Relationship Id="rId12" Target="../media/image34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15" Target="../media/image18.png" Type="http://schemas.openxmlformats.org/officeDocument/2006/relationships/image"/><Relationship Id="rId16" Target="../media/image19.svg" Type="http://schemas.openxmlformats.org/officeDocument/2006/relationships/image"/><Relationship Id="rId17" Target="../media/image20.png" Type="http://schemas.openxmlformats.org/officeDocument/2006/relationships/image"/><Relationship Id="rId18" Target="../media/image21.svg" Type="http://schemas.openxmlformats.org/officeDocument/2006/relationships/image"/><Relationship Id="rId19" Target="../media/image14.png" Type="http://schemas.openxmlformats.org/officeDocument/2006/relationships/image"/><Relationship Id="rId2" Target="../media/image24.png" Type="http://schemas.openxmlformats.org/officeDocument/2006/relationships/image"/><Relationship Id="rId20" Target="../media/image15.svg" Type="http://schemas.openxmlformats.org/officeDocument/2006/relationships/image"/><Relationship Id="rId21" Target="../media/image35.png" Type="http://schemas.openxmlformats.org/officeDocument/2006/relationships/image"/><Relationship Id="rId3" Target="../media/image25.svg" Type="http://schemas.openxmlformats.org/officeDocument/2006/relationships/image"/><Relationship Id="rId4" Target="../media/image26.jpeg" Type="http://schemas.openxmlformats.org/officeDocument/2006/relationships/image"/><Relationship Id="rId5" Target="../media/image27.jpeg" Type="http://schemas.openxmlformats.org/officeDocument/2006/relationships/image"/><Relationship Id="rId6" Target="../media/image28.jpeg" Type="http://schemas.openxmlformats.org/officeDocument/2006/relationships/image"/><Relationship Id="rId7" Target="../media/image29.jpeg" Type="http://schemas.openxmlformats.org/officeDocument/2006/relationships/image"/><Relationship Id="rId8" Target="../media/image30.png" Type="http://schemas.openxmlformats.org/officeDocument/2006/relationships/image"/><Relationship Id="rId9" Target="../media/image3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Relationship Id="rId8" Target="../media/image38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png" Type="http://schemas.openxmlformats.org/officeDocument/2006/relationships/image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37.png" Type="http://schemas.openxmlformats.org/officeDocument/2006/relationships/image"/><Relationship Id="rId5" Target="../media/image38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3.png" Type="http://schemas.openxmlformats.org/officeDocument/2006/relationships/image"/><Relationship Id="rId13" Target="../media/image4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11.png" Type="http://schemas.openxmlformats.org/officeDocument/2006/relationships/image"/><Relationship Id="rId17" Target="../media/image12.svg" Type="http://schemas.openxmlformats.org/officeDocument/2006/relationships/image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svg" Type="http://schemas.openxmlformats.org/officeDocument/2006/relationships/image"/><Relationship Id="rId12" Target="../media/image42.png" Type="http://schemas.openxmlformats.org/officeDocument/2006/relationships/image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2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40.png" Type="http://schemas.openxmlformats.org/officeDocument/2006/relationships/image"/><Relationship Id="rId9" Target="../media/image4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9820539" y="7670712"/>
            <a:ext cx="9918348" cy="4959174"/>
            <a:chOff x="0" y="0"/>
            <a:chExt cx="812800" cy="406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7E7B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true" rot="0">
            <a:off x="12722313" y="545049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4114800"/>
                </a:moveTo>
                <a:lnTo>
                  <a:pt x="4114800" y="4114800"/>
                </a:lnTo>
                <a:lnTo>
                  <a:pt x="411480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5400000">
            <a:off x="6229599" y="-2342886"/>
            <a:ext cx="9918348" cy="4959174"/>
            <a:chOff x="0" y="0"/>
            <a:chExt cx="812800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4B71A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true" flipV="false" rot="0">
            <a:off x="9144000" y="695151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0"/>
                </a:moveTo>
                <a:lnTo>
                  <a:pt x="0" y="0"/>
                </a:lnTo>
                <a:lnTo>
                  <a:pt x="0" y="4114800"/>
                </a:lnTo>
                <a:lnTo>
                  <a:pt x="4114800" y="4114800"/>
                </a:lnTo>
                <a:lnTo>
                  <a:pt x="411480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125086" y="7250497"/>
            <a:ext cx="5415399" cy="1085500"/>
            <a:chOff x="0" y="0"/>
            <a:chExt cx="511321" cy="10249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11321" cy="102493"/>
            </a:xfrm>
            <a:custGeom>
              <a:avLst/>
              <a:gdLst/>
              <a:ahLst/>
              <a:cxnLst/>
              <a:rect r="r" b="b" t="t" l="l"/>
              <a:pathLst>
                <a:path h="102493" w="511321">
                  <a:moveTo>
                    <a:pt x="51246" y="0"/>
                  </a:moveTo>
                  <a:lnTo>
                    <a:pt x="460075" y="0"/>
                  </a:lnTo>
                  <a:cubicBezTo>
                    <a:pt x="488378" y="0"/>
                    <a:pt x="511321" y="22944"/>
                    <a:pt x="511321" y="51246"/>
                  </a:cubicBezTo>
                  <a:lnTo>
                    <a:pt x="511321" y="51246"/>
                  </a:lnTo>
                  <a:cubicBezTo>
                    <a:pt x="511321" y="79549"/>
                    <a:pt x="488378" y="102493"/>
                    <a:pt x="460075" y="102493"/>
                  </a:cubicBezTo>
                  <a:lnTo>
                    <a:pt x="51246" y="102493"/>
                  </a:lnTo>
                  <a:cubicBezTo>
                    <a:pt x="22944" y="102493"/>
                    <a:pt x="0" y="79549"/>
                    <a:pt x="0" y="51246"/>
                  </a:cubicBezTo>
                  <a:lnTo>
                    <a:pt x="0" y="51246"/>
                  </a:lnTo>
                  <a:cubicBezTo>
                    <a:pt x="0" y="22944"/>
                    <a:pt x="22944" y="0"/>
                    <a:pt x="51246" y="0"/>
                  </a:cubicBezTo>
                  <a:close/>
                </a:path>
              </a:pathLst>
            </a:custGeom>
            <a:solidFill>
              <a:srgbClr val="4B71A7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511321" cy="1405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464097" y="7507893"/>
            <a:ext cx="587720" cy="591073"/>
          </a:xfrm>
          <a:custGeom>
            <a:avLst/>
            <a:gdLst/>
            <a:ahLst/>
            <a:cxnLst/>
            <a:rect r="r" b="b" t="t" l="l"/>
            <a:pathLst>
              <a:path h="591073" w="587720">
                <a:moveTo>
                  <a:pt x="0" y="0"/>
                </a:moveTo>
                <a:lnTo>
                  <a:pt x="587719" y="0"/>
                </a:lnTo>
                <a:lnTo>
                  <a:pt x="587719" y="591073"/>
                </a:lnTo>
                <a:lnTo>
                  <a:pt x="0" y="5910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68670" y="7600072"/>
            <a:ext cx="378574" cy="378574"/>
          </a:xfrm>
          <a:custGeom>
            <a:avLst/>
            <a:gdLst/>
            <a:ahLst/>
            <a:cxnLst/>
            <a:rect r="r" b="b" t="t" l="l"/>
            <a:pathLst>
              <a:path h="378574" w="378574">
                <a:moveTo>
                  <a:pt x="0" y="0"/>
                </a:moveTo>
                <a:lnTo>
                  <a:pt x="378573" y="0"/>
                </a:lnTo>
                <a:lnTo>
                  <a:pt x="378573" y="378574"/>
                </a:lnTo>
                <a:lnTo>
                  <a:pt x="0" y="3785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4578938" y="1162050"/>
            <a:ext cx="2680362" cy="8935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78"/>
              </a:lnSpc>
            </a:pPr>
            <a:r>
              <a:rPr lang="en-US" b="true" sz="3927" spc="-235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Soft Solutions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585644" y="9194925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6561724" y="2277718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978761" y="6297007"/>
            <a:ext cx="1165239" cy="1165239"/>
          </a:xfrm>
          <a:custGeom>
            <a:avLst/>
            <a:gdLst/>
            <a:ahLst/>
            <a:cxnLst/>
            <a:rect r="r" b="b" t="t" l="l"/>
            <a:pathLst>
              <a:path h="1165239" w="1165239">
                <a:moveTo>
                  <a:pt x="0" y="0"/>
                </a:moveTo>
                <a:lnTo>
                  <a:pt x="1165239" y="0"/>
                </a:lnTo>
                <a:lnTo>
                  <a:pt x="1165239" y="1165240"/>
                </a:lnTo>
                <a:lnTo>
                  <a:pt x="0" y="116524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028700" y="1002159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70" y="0"/>
                </a:moveTo>
                <a:lnTo>
                  <a:pt x="0" y="0"/>
                </a:lnTo>
                <a:lnTo>
                  <a:pt x="0" y="539970"/>
                </a:lnTo>
                <a:lnTo>
                  <a:pt x="539970" y="539970"/>
                </a:lnTo>
                <a:lnTo>
                  <a:pt x="53997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2107087" y="7676272"/>
            <a:ext cx="4071221" cy="310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3"/>
              </a:lnSpc>
            </a:pPr>
            <a:r>
              <a:rPr lang="en-US" sz="2550" u="sng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  <a:hlinkClick r:id="rId14" tooltip="https://github.com/lrammo/DIP392-group-SoftSolutions"/>
              </a:rPr>
              <a:t>www.softsolutions.com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36464" y="2912426"/>
            <a:ext cx="8115300" cy="3384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00"/>
              </a:lnSpc>
            </a:pPr>
            <a:r>
              <a:rPr lang="en-US" sz="10000" spc="-600" b="true">
                <a:solidFill>
                  <a:srgbClr val="000000"/>
                </a:solidFill>
                <a:latin typeface="Aileron Bold"/>
                <a:ea typeface="Aileron Bold"/>
                <a:cs typeface="Aileron Bold"/>
                <a:sym typeface="Aileron Bold"/>
              </a:rPr>
              <a:t>UEIT</a:t>
            </a:r>
            <a:r>
              <a:rPr lang="en-US" sz="10000" spc="-600" b="true">
                <a:solidFill>
                  <a:srgbClr val="4B71A7"/>
                </a:solidFill>
                <a:latin typeface="Aileron Bold"/>
                <a:ea typeface="Aileron Bold"/>
                <a:cs typeface="Aileron Bold"/>
                <a:sym typeface="Aileron Bold"/>
              </a:rPr>
              <a:t>: Unreal Engine 5.5 Inventory Tool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1151" y="9130074"/>
            <a:ext cx="8475318" cy="34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Riga Tehnical University - Applied System Software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011781" y="9182656"/>
            <a:ext cx="2177080" cy="34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51"/>
              </a:lnSpc>
            </a:pPr>
            <a:r>
              <a:rPr lang="en-US" sz="2850" i="true">
                <a:solidFill>
                  <a:srgbClr val="000000"/>
                </a:solidFill>
                <a:latin typeface="Aileron Italics"/>
                <a:ea typeface="Aileron Italics"/>
                <a:cs typeface="Aileron Italics"/>
                <a:sym typeface="Aileron Italics"/>
              </a:rPr>
              <a:t>Spring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47932" y="3770108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84795" y="3686334"/>
            <a:ext cx="7357438" cy="4028197"/>
          </a:xfrm>
          <a:custGeom>
            <a:avLst/>
            <a:gdLst/>
            <a:ahLst/>
            <a:cxnLst/>
            <a:rect r="r" b="b" t="t" l="l"/>
            <a:pathLst>
              <a:path h="4028197" w="7357438">
                <a:moveTo>
                  <a:pt x="0" y="0"/>
                </a:moveTo>
                <a:lnTo>
                  <a:pt x="7357438" y="0"/>
                </a:lnTo>
                <a:lnTo>
                  <a:pt x="7357438" y="4028197"/>
                </a:lnTo>
                <a:lnTo>
                  <a:pt x="0" y="40281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5440" y="1099045"/>
            <a:ext cx="12834792" cy="111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Implementation Phase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0894" y="3893029"/>
            <a:ext cx="8027841" cy="4098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Implemented in Blueprints within Unreal Engine 5.5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Components:</a:t>
            </a:r>
          </a:p>
          <a:p>
            <a:pPr algn="l" marL="1252221" indent="-417407" lvl="2">
              <a:lnSpc>
                <a:spcPts val="4060"/>
              </a:lnSpc>
              <a:buFont typeface="Arial"/>
              <a:buChar char="⚬"/>
            </a:pP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Inventory_BP, Item_BP, Player_BP, UI_Manager_BP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Assets:</a:t>
            </a: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Imported via Quixel Megascans (.FBX, .png/.exr)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Save/Load:</a:t>
            </a: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Via UE5 SaveGame system</a:t>
            </a:r>
          </a:p>
          <a:p>
            <a:pPr algn="l" marL="626111" indent="-313055" lvl="1">
              <a:lnSpc>
                <a:spcPts val="4060"/>
              </a:lnSpc>
              <a:buFont typeface="Arial"/>
              <a:buChar char="•"/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Bindings: </a:t>
            </a:r>
            <a:r>
              <a:rPr lang="en-US" b="true" sz="2900" spc="-174">
                <a:solidFill>
                  <a:srgbClr val="FFDE59"/>
                </a:solidFill>
                <a:latin typeface="Aileron Bold"/>
                <a:ea typeface="Aileron Bold"/>
                <a:cs typeface="Aileron Bold"/>
                <a:sym typeface="Aileron Bold"/>
              </a:rPr>
              <a:t>E</a:t>
            </a: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for pickup, </a:t>
            </a:r>
            <a:r>
              <a:rPr lang="en-US" b="true" sz="2900" spc="-174">
                <a:solidFill>
                  <a:srgbClr val="FFBD59"/>
                </a:solidFill>
                <a:latin typeface="Aileron Bold"/>
                <a:ea typeface="Aileron Bold"/>
                <a:cs typeface="Aileron Bold"/>
                <a:sym typeface="Aileron Bold"/>
              </a:rPr>
              <a:t>I</a:t>
            </a:r>
            <a:r>
              <a:rPr lang="en-US" sz="2900" spc="-174">
                <a:solidFill>
                  <a:srgbClr val="FFBD59"/>
                </a:solidFill>
                <a:latin typeface="Aileron"/>
                <a:ea typeface="Aileron"/>
                <a:cs typeface="Aileron"/>
                <a:sym typeface="Aileron"/>
              </a:rPr>
              <a:t> </a:t>
            </a:r>
            <a:r>
              <a:rPr lang="en-US" sz="2900" spc="-17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for inventory toggle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18149" y="1206921"/>
            <a:ext cx="12834792" cy="111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Testing Strategy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24795" y="3637581"/>
            <a:ext cx="15068849" cy="2190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b="true" sz="291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Black-box testing: Based solely on requirements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b="true" sz="291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Boundary value analysis: Inventory size (0–18 items)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b="true" sz="291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Equivalence classes: Valid vs invalid input (file types, actions)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b="true" sz="291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Manual playtesting (Blueprint = no unit testing)</a:t>
            </a:r>
          </a:p>
          <a:p>
            <a:pPr algn="l">
              <a:lnSpc>
                <a:spcPts val="3497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false" rot="-933619">
            <a:off x="-647932" y="3770108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Freeform 9" id="9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04895" y="447452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Add item when full → ✅ Rejected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18149" y="1206921"/>
            <a:ext cx="12834792" cy="21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Test Results and Validation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1886611" y="447452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 Load saved inventory → ✅ Items restored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123180" y="447452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74675" y="0"/>
                  </a:moveTo>
                  <a:lnTo>
                    <a:pt x="812800" y="238125"/>
                  </a:lnTo>
                  <a:lnTo>
                    <a:pt x="812800" y="574675"/>
                  </a:lnTo>
                  <a:lnTo>
                    <a:pt x="574675" y="812800"/>
                  </a:lnTo>
                  <a:lnTo>
                    <a:pt x="238125" y="812800"/>
                  </a:lnTo>
                  <a:lnTo>
                    <a:pt x="0" y="574675"/>
                  </a:lnTo>
                  <a:lnTo>
                    <a:pt x="0" y="238125"/>
                  </a:lnTo>
                  <a:lnTo>
                    <a:pt x="238125" y="0"/>
                  </a:lnTo>
                  <a:lnTo>
                    <a:pt x="57467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63500" y="15875"/>
              <a:ext cx="685800" cy="73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Pick up valid item → ✅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true" flipV="false" rot="-933619">
            <a:off x="-647932" y="3770108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Freeform 18" id="18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47932" y="5033455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8149" y="1206921"/>
            <a:ext cx="12834792" cy="212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Process Challenges &amp; Lessons Learned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043866"/>
            <a:ext cx="15068849" cy="43817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91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Challenges: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Unreal Blueprint debugging was slower than scripted testing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UMG complexity in dynamic UI updates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Integrating drag-drop in inventory with persistent saves</a:t>
            </a:r>
          </a:p>
          <a:p>
            <a:pPr algn="l">
              <a:lnSpc>
                <a:spcPts val="3497"/>
              </a:lnSpc>
            </a:pPr>
          </a:p>
          <a:p>
            <a:pPr algn="l">
              <a:lnSpc>
                <a:spcPts val="3497"/>
              </a:lnSpc>
            </a:pPr>
            <a:r>
              <a:rPr lang="en-US" sz="291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Lessons: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Importance of clear modular design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Testing game logic via UX scenarios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Agile iterations improved feature quality</a:t>
            </a:r>
          </a:p>
          <a:p>
            <a:pPr algn="l">
              <a:lnSpc>
                <a:spcPts val="349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47932" y="5033455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8149" y="1206921"/>
            <a:ext cx="12834792" cy="111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Demo Overview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149" y="3128796"/>
            <a:ext cx="15068849" cy="438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7"/>
              </a:lnSpc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Demo Live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47932" y="5033455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18149" y="1206921"/>
            <a:ext cx="12834792" cy="212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Conclusion and Future Work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149" y="3835442"/>
            <a:ext cx="15068849" cy="394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7"/>
              </a:lnSpc>
            </a:pPr>
            <a:r>
              <a:rPr lang="en-US" sz="291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Achievements: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Working inventory tool in UE 5.5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Fully interactive and persistent</a:t>
            </a:r>
          </a:p>
          <a:p>
            <a:pPr algn="l">
              <a:lnSpc>
                <a:spcPts val="3497"/>
              </a:lnSpc>
            </a:pPr>
          </a:p>
          <a:p>
            <a:pPr algn="l">
              <a:lnSpc>
                <a:spcPts val="3497"/>
              </a:lnSpc>
            </a:pPr>
            <a:r>
              <a:rPr lang="en-US" sz="291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Future Work: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Add item preview/rotation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Extend to multiplayer</a:t>
            </a:r>
          </a:p>
          <a:p>
            <a:pPr algn="l" marL="629268" indent="-314634" lvl="1">
              <a:lnSpc>
                <a:spcPts val="3497"/>
              </a:lnSpc>
              <a:buFont typeface="Arial"/>
              <a:buChar char="•"/>
            </a:pPr>
            <a:r>
              <a:rPr lang="en-US" sz="2914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Add sorting/filtering for UI</a:t>
            </a:r>
          </a:p>
          <a:p>
            <a:pPr algn="l">
              <a:lnSpc>
                <a:spcPts val="3497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47932" y="5033455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726604" y="4491182"/>
            <a:ext cx="12834792" cy="1790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93"/>
              </a:lnSpc>
            </a:pPr>
            <a:r>
              <a:rPr lang="en-US" b="true" sz="14992" spc="-8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Q&amp;A / Feedback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6282643">
            <a:off x="579340" y="235794"/>
            <a:ext cx="6949104" cy="6949104"/>
          </a:xfrm>
          <a:custGeom>
            <a:avLst/>
            <a:gdLst/>
            <a:ahLst/>
            <a:cxnLst/>
            <a:rect r="r" b="b" t="t" l="l"/>
            <a:pathLst>
              <a:path h="6949104" w="6949104">
                <a:moveTo>
                  <a:pt x="0" y="6949104"/>
                </a:moveTo>
                <a:lnTo>
                  <a:pt x="6949104" y="6949104"/>
                </a:lnTo>
                <a:lnTo>
                  <a:pt x="6949104" y="0"/>
                </a:lnTo>
                <a:lnTo>
                  <a:pt x="0" y="0"/>
                </a:lnTo>
                <a:lnTo>
                  <a:pt x="0" y="6949104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74314" y="5143500"/>
            <a:ext cx="8284986" cy="3576776"/>
            <a:chOff x="0" y="0"/>
            <a:chExt cx="1283561" cy="5541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83561" cy="554136"/>
            </a:xfrm>
            <a:custGeom>
              <a:avLst/>
              <a:gdLst/>
              <a:ahLst/>
              <a:cxnLst/>
              <a:rect r="r" b="b" t="t" l="l"/>
              <a:pathLst>
                <a:path h="554136" w="1283561">
                  <a:moveTo>
                    <a:pt x="21492" y="0"/>
                  </a:moveTo>
                  <a:lnTo>
                    <a:pt x="1262069" y="0"/>
                  </a:lnTo>
                  <a:cubicBezTo>
                    <a:pt x="1273939" y="0"/>
                    <a:pt x="1283561" y="9622"/>
                    <a:pt x="1283561" y="21492"/>
                  </a:cubicBezTo>
                  <a:lnTo>
                    <a:pt x="1283561" y="532644"/>
                  </a:lnTo>
                  <a:cubicBezTo>
                    <a:pt x="1283561" y="544514"/>
                    <a:pt x="1273939" y="554136"/>
                    <a:pt x="1262069" y="554136"/>
                  </a:cubicBezTo>
                  <a:lnTo>
                    <a:pt x="21492" y="554136"/>
                  </a:lnTo>
                  <a:cubicBezTo>
                    <a:pt x="9622" y="554136"/>
                    <a:pt x="0" y="544514"/>
                    <a:pt x="0" y="532644"/>
                  </a:cubicBezTo>
                  <a:lnTo>
                    <a:pt x="0" y="21492"/>
                  </a:lnTo>
                  <a:cubicBezTo>
                    <a:pt x="0" y="9622"/>
                    <a:pt x="9622" y="0"/>
                    <a:pt x="2149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146" r="0" b="-15146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true" flipV="false" rot="-5400000">
            <a:off x="3849693" y="8738679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4298681" y="0"/>
                </a:moveTo>
                <a:lnTo>
                  <a:pt x="0" y="0"/>
                </a:lnTo>
                <a:lnTo>
                  <a:pt x="0" y="2297840"/>
                </a:lnTo>
                <a:lnTo>
                  <a:pt x="4298681" y="2297840"/>
                </a:lnTo>
                <a:lnTo>
                  <a:pt x="42986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-5400000">
            <a:off x="4998613" y="8003006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4298681" y="0"/>
                </a:moveTo>
                <a:lnTo>
                  <a:pt x="0" y="0"/>
                </a:lnTo>
                <a:lnTo>
                  <a:pt x="0" y="2297841"/>
                </a:lnTo>
                <a:lnTo>
                  <a:pt x="4298681" y="2297841"/>
                </a:lnTo>
                <a:lnTo>
                  <a:pt x="429868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4396010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6685" y="457455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0"/>
                </a:moveTo>
                <a:lnTo>
                  <a:pt x="292301" y="0"/>
                </a:lnTo>
                <a:lnTo>
                  <a:pt x="292301" y="294881"/>
                </a:lnTo>
                <a:lnTo>
                  <a:pt x="0" y="294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561724" y="8928392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9330" y="1028700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0" y="0"/>
                </a:moveTo>
                <a:lnTo>
                  <a:pt x="539970" y="0"/>
                </a:lnTo>
                <a:lnTo>
                  <a:pt x="539970" y="539970"/>
                </a:lnTo>
                <a:lnTo>
                  <a:pt x="0" y="53997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438275"/>
            <a:ext cx="6119253" cy="2922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975"/>
              </a:lnSpc>
            </a:pPr>
            <a:r>
              <a:rPr lang="en-US" sz="12762" spc="-765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Our Team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974314" y="2189386"/>
            <a:ext cx="8284986" cy="2933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2"/>
              </a:lnSpc>
            </a:pPr>
            <a:r>
              <a:rPr lang="en-US" sz="2801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We are a team of software engineering students passionate about building innovative solutions. With diverse skills in coding and problem-solving, we collaborate to develop high-quality applications. Driven by curiosity and teamwork, we embrace challenges and new technologies to create impactful software.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68086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1626" y="4026595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3683294" y="3085702"/>
            <a:ext cx="2369645" cy="2369645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601983" y="4026595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920540" y="3085702"/>
            <a:ext cx="2367393" cy="2367393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5"/>
              <a:stretch>
                <a:fillRect l="223" t="-187" r="223" b="-187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1985696" y="4026595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141626" y="6948559"/>
            <a:ext cx="3202932" cy="1426500"/>
          </a:xfrm>
          <a:custGeom>
            <a:avLst/>
            <a:gdLst/>
            <a:ahLst/>
            <a:cxnLst/>
            <a:rect r="r" b="b" t="t" l="l"/>
            <a:pathLst>
              <a:path h="1426500" w="3202932">
                <a:moveTo>
                  <a:pt x="0" y="0"/>
                </a:moveTo>
                <a:lnTo>
                  <a:pt x="3202932" y="0"/>
                </a:lnTo>
                <a:lnTo>
                  <a:pt x="3202932" y="1426500"/>
                </a:lnTo>
                <a:lnTo>
                  <a:pt x="0" y="1426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3937057" y="5984655"/>
            <a:ext cx="2390403" cy="239040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6"/>
              <a:stretch>
                <a:fillRect l="-52828" t="-64739" r="-55790" b="-100097"/>
              </a:stretch>
            </a:blip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6601983" y="6925549"/>
            <a:ext cx="3196005" cy="1423415"/>
          </a:xfrm>
          <a:custGeom>
            <a:avLst/>
            <a:gdLst/>
            <a:ahLst/>
            <a:cxnLst/>
            <a:rect r="r" b="b" t="t" l="l"/>
            <a:pathLst>
              <a:path h="1423415" w="3196005">
                <a:moveTo>
                  <a:pt x="0" y="0"/>
                </a:moveTo>
                <a:lnTo>
                  <a:pt x="3196005" y="0"/>
                </a:lnTo>
                <a:lnTo>
                  <a:pt x="3196005" y="1423415"/>
                </a:lnTo>
                <a:lnTo>
                  <a:pt x="0" y="14234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009289" y="5984655"/>
            <a:ext cx="2364308" cy="2364308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7"/>
              <a:stretch>
                <a:fillRect l="-4654" t="-8777" r="-3638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2058253" y="6925549"/>
            <a:ext cx="3211967" cy="1430524"/>
          </a:xfrm>
          <a:custGeom>
            <a:avLst/>
            <a:gdLst/>
            <a:ahLst/>
            <a:cxnLst/>
            <a:rect r="r" b="b" t="t" l="l"/>
            <a:pathLst>
              <a:path h="1430524" w="3211967">
                <a:moveTo>
                  <a:pt x="0" y="0"/>
                </a:moveTo>
                <a:lnTo>
                  <a:pt x="3211967" y="0"/>
                </a:lnTo>
                <a:lnTo>
                  <a:pt x="3211967" y="1430524"/>
                </a:lnTo>
                <a:lnTo>
                  <a:pt x="0" y="14305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0111" t="0" r="-104976" b="-456907"/>
            </a:stretch>
          </a:blipFill>
        </p:spPr>
      </p: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455420" y="5984655"/>
            <a:ext cx="2374447" cy="2374447"/>
            <a:chOff x="0" y="0"/>
            <a:chExt cx="6350000" cy="63500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8"/>
              <a:stretch>
                <a:fillRect l="67" t="0" r="67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-10800000">
            <a:off x="16601943" y="8606331"/>
            <a:ext cx="657357" cy="651969"/>
          </a:xfrm>
          <a:custGeom>
            <a:avLst/>
            <a:gdLst/>
            <a:ahLst/>
            <a:cxnLst/>
            <a:rect r="r" b="b" t="t" l="l"/>
            <a:pathLst>
              <a:path h="651969" w="657357">
                <a:moveTo>
                  <a:pt x="0" y="0"/>
                </a:moveTo>
                <a:lnTo>
                  <a:pt x="657357" y="0"/>
                </a:lnTo>
                <a:lnTo>
                  <a:pt x="657357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25131" t="-26108" r="-802380" b="-728410"/>
            </a:stretch>
          </a:blipFill>
        </p:spPr>
      </p:sp>
      <p:sp>
        <p:nvSpPr>
          <p:cNvPr name="Freeform 24" id="24"/>
          <p:cNvSpPr/>
          <p:nvPr/>
        </p:nvSpPr>
        <p:spPr>
          <a:xfrm flipH="true" flipV="false" rot="0">
            <a:off x="16784471" y="8784875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292301" y="0"/>
                </a:moveTo>
                <a:lnTo>
                  <a:pt x="0" y="0"/>
                </a:lnTo>
                <a:lnTo>
                  <a:pt x="0" y="294881"/>
                </a:lnTo>
                <a:lnTo>
                  <a:pt x="292301" y="294881"/>
                </a:lnTo>
                <a:lnTo>
                  <a:pt x="29230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028700" y="1012427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8"/>
                </a:lnTo>
                <a:lnTo>
                  <a:pt x="0" y="65196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true" rot="0">
            <a:off x="1206685" y="1190970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2"/>
                </a:moveTo>
                <a:lnTo>
                  <a:pt x="292301" y="294882"/>
                </a:lnTo>
                <a:lnTo>
                  <a:pt x="292301" y="0"/>
                </a:lnTo>
                <a:lnTo>
                  <a:pt x="0" y="0"/>
                </a:lnTo>
                <a:lnTo>
                  <a:pt x="0" y="294882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5219752" y="9093346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true" rot="0">
            <a:off x="13847925" y="-1277277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0" y="2297840"/>
                </a:moveTo>
                <a:lnTo>
                  <a:pt x="4298681" y="2297840"/>
                </a:lnTo>
                <a:lnTo>
                  <a:pt x="4298681" y="0"/>
                </a:lnTo>
                <a:lnTo>
                  <a:pt x="0" y="0"/>
                </a:lnTo>
                <a:lnTo>
                  <a:pt x="0" y="229784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1394" y="9266437"/>
            <a:ext cx="4298681" cy="2297840"/>
          </a:xfrm>
          <a:custGeom>
            <a:avLst/>
            <a:gdLst/>
            <a:ahLst/>
            <a:cxnLst/>
            <a:rect r="r" b="b" t="t" l="l"/>
            <a:pathLst>
              <a:path h="2297840" w="4298681">
                <a:moveTo>
                  <a:pt x="0" y="0"/>
                </a:moveTo>
                <a:lnTo>
                  <a:pt x="4298681" y="0"/>
                </a:lnTo>
                <a:lnTo>
                  <a:pt x="4298681" y="2297840"/>
                </a:lnTo>
                <a:lnTo>
                  <a:pt x="0" y="22978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2694137" y="4824977"/>
            <a:ext cx="2307577" cy="2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3"/>
              </a:lnSpc>
            </a:pPr>
            <a:r>
              <a:rPr lang="en-US" sz="22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Tester</a:t>
            </a:r>
          </a:p>
        </p:txBody>
      </p:sp>
      <p:grpSp>
        <p:nvGrpSpPr>
          <p:cNvPr name="Group 31" id="31"/>
          <p:cNvGrpSpPr>
            <a:grpSpLocks noChangeAspect="true"/>
          </p:cNvGrpSpPr>
          <p:nvPr/>
        </p:nvGrpSpPr>
        <p:grpSpPr>
          <a:xfrm rot="0">
            <a:off x="14709379" y="3085702"/>
            <a:ext cx="2367393" cy="2367393"/>
            <a:chOff x="0" y="0"/>
            <a:chExt cx="6350000" cy="63500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3" id="33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34" id="34"/>
          <p:cNvGrpSpPr>
            <a:grpSpLocks noChangeAspect="true"/>
          </p:cNvGrpSpPr>
          <p:nvPr/>
        </p:nvGrpSpPr>
        <p:grpSpPr>
          <a:xfrm rot="0">
            <a:off x="14709379" y="3028022"/>
            <a:ext cx="2367393" cy="2367393"/>
            <a:chOff x="0" y="0"/>
            <a:chExt cx="6350000" cy="63500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130" y="0"/>
                    <a:pt x="0" y="1421130"/>
                    <a:pt x="0" y="3175000"/>
                  </a:cubicBezTo>
                  <a:lnTo>
                    <a:pt x="0" y="6350000"/>
                  </a:lnTo>
                  <a:lnTo>
                    <a:pt x="3175000" y="6350000"/>
                  </a:lnTo>
                  <a:cubicBezTo>
                    <a:pt x="4928870" y="6350000"/>
                    <a:pt x="6350000" y="4928870"/>
                    <a:pt x="6350000" y="3175000"/>
                  </a:cubicBezTo>
                  <a:cubicBezTo>
                    <a:pt x="6350000" y="1421130"/>
                    <a:pt x="492887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227013" y="387928"/>
              <a:ext cx="5895974" cy="5627483"/>
            </a:xfrm>
            <a:custGeom>
              <a:avLst/>
              <a:gdLst/>
              <a:ahLst/>
              <a:cxnLst/>
              <a:rect r="r" b="b" t="t" l="l"/>
              <a:pathLst>
                <a:path h="5627483" w="5895974">
                  <a:moveTo>
                    <a:pt x="2947987" y="4502"/>
                  </a:moveTo>
                  <a:cubicBezTo>
                    <a:pt x="1941349" y="0"/>
                    <a:pt x="1009246" y="534452"/>
                    <a:pt x="504623" y="1405483"/>
                  </a:cubicBezTo>
                  <a:cubicBezTo>
                    <a:pt x="0" y="2276514"/>
                    <a:pt x="0" y="3350970"/>
                    <a:pt x="504623" y="4222001"/>
                  </a:cubicBezTo>
                  <a:cubicBezTo>
                    <a:pt x="1009246" y="5093032"/>
                    <a:pt x="1941349" y="5627484"/>
                    <a:pt x="2947987" y="5622982"/>
                  </a:cubicBezTo>
                  <a:cubicBezTo>
                    <a:pt x="3954625" y="5627484"/>
                    <a:pt x="4886728" y="5093032"/>
                    <a:pt x="5391351" y="4222001"/>
                  </a:cubicBezTo>
                  <a:cubicBezTo>
                    <a:pt x="5895974" y="3350970"/>
                    <a:pt x="5895974" y="2276514"/>
                    <a:pt x="5391351" y="1405483"/>
                  </a:cubicBezTo>
                  <a:cubicBezTo>
                    <a:pt x="4886728" y="534451"/>
                    <a:pt x="3954625" y="0"/>
                    <a:pt x="2947987" y="4502"/>
                  </a:cubicBezTo>
                  <a:close/>
                </a:path>
              </a:pathLst>
            </a:custGeom>
            <a:blipFill>
              <a:blip r:embed="rId21"/>
              <a:stretch>
                <a:fillRect l="-18837" t="-71087" r="-14728" b="-67425"/>
              </a:stretch>
            </a:blipFill>
          </p:spPr>
        </p:sp>
      </p:grpSp>
      <p:sp>
        <p:nvSpPr>
          <p:cNvPr name="TextBox 37" id="37"/>
          <p:cNvSpPr txBox="true"/>
          <p:nvPr/>
        </p:nvSpPr>
        <p:spPr>
          <a:xfrm rot="0">
            <a:off x="12572153" y="4297443"/>
            <a:ext cx="2137226" cy="32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Sorin Rammo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28700" y="8668086"/>
            <a:ext cx="2349419" cy="658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836407" y="931272"/>
            <a:ext cx="14452837" cy="148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5"/>
              </a:lnSpc>
            </a:pPr>
            <a:r>
              <a:rPr lang="en-US" b="true" sz="12366" spc="-741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Our Team Members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55527" y="4297443"/>
            <a:ext cx="2030018" cy="6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Yaseen Almahayshi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655527" y="4985663"/>
            <a:ext cx="1804657" cy="282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9"/>
              </a:lnSpc>
            </a:pPr>
            <a:r>
              <a:rPr lang="en-US" sz="23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Developer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7115883" y="4297443"/>
            <a:ext cx="2030018" cy="621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Georgi </a:t>
            </a:r>
          </a:p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Beev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115883" y="4985663"/>
            <a:ext cx="1804657" cy="282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9"/>
              </a:lnSpc>
            </a:pPr>
            <a:r>
              <a:rPr lang="en-US" sz="23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Developer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655527" y="7196396"/>
            <a:ext cx="2030018" cy="326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Lorin Rammo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655527" y="7884617"/>
            <a:ext cx="1804657" cy="530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019"/>
              </a:lnSpc>
            </a:pPr>
            <a:r>
              <a:rPr lang="en-US" sz="23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Project Maneger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7115883" y="7196396"/>
            <a:ext cx="2030018" cy="62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Andrii Nazarkevych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115883" y="7884617"/>
            <a:ext cx="2581897" cy="2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3"/>
              </a:lnSpc>
            </a:pPr>
            <a:r>
              <a:rPr lang="en-US" sz="22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Designer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572153" y="7196396"/>
            <a:ext cx="2030018" cy="621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Héctor</a:t>
            </a:r>
          </a:p>
          <a:p>
            <a:pPr algn="l">
              <a:lnSpc>
                <a:spcPts val="2330"/>
              </a:lnSpc>
            </a:pPr>
            <a:r>
              <a:rPr lang="en-US" sz="2709" spc="-162" b="true">
                <a:solidFill>
                  <a:srgbClr val="2723F2"/>
                </a:solidFill>
                <a:latin typeface="Aileron Bold"/>
                <a:ea typeface="Aileron Bold"/>
                <a:cs typeface="Aileron Bold"/>
                <a:sym typeface="Aileron Bold"/>
              </a:rPr>
              <a:t>Hernández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572153" y="7884617"/>
            <a:ext cx="2689031" cy="2685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3"/>
              </a:lnSpc>
            </a:pPr>
            <a:r>
              <a:rPr lang="en-US" sz="2248">
                <a:solidFill>
                  <a:srgbClr val="2723F2"/>
                </a:solidFill>
                <a:latin typeface="Aileron"/>
                <a:ea typeface="Aileron"/>
                <a:cs typeface="Aileron"/>
                <a:sym typeface="Aileron"/>
              </a:rPr>
              <a:t>Designer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61724" y="2277718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352872">
            <a:off x="-1297717" y="4447137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3"/>
                </a:lnTo>
                <a:lnTo>
                  <a:pt x="7002253" y="7002253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165846" y="2780488"/>
            <a:ext cx="9431763" cy="5698406"/>
            <a:chOff x="0" y="0"/>
            <a:chExt cx="9181423" cy="554715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181423" cy="5547158"/>
            </a:xfrm>
            <a:custGeom>
              <a:avLst/>
              <a:gdLst/>
              <a:ahLst/>
              <a:cxnLst/>
              <a:rect r="r" b="b" t="t" l="l"/>
              <a:pathLst>
                <a:path h="5547158" w="9181423">
                  <a:moveTo>
                    <a:pt x="4590712" y="5547158"/>
                  </a:moveTo>
                  <a:cubicBezTo>
                    <a:pt x="2056639" y="5547158"/>
                    <a:pt x="0" y="4677363"/>
                    <a:pt x="0" y="3605652"/>
                  </a:cubicBezTo>
                  <a:lnTo>
                    <a:pt x="0" y="1941505"/>
                  </a:lnTo>
                  <a:cubicBezTo>
                    <a:pt x="0" y="869794"/>
                    <a:pt x="2056639" y="0"/>
                    <a:pt x="4590712" y="0"/>
                  </a:cubicBezTo>
                  <a:cubicBezTo>
                    <a:pt x="7124784" y="0"/>
                    <a:pt x="9181423" y="869794"/>
                    <a:pt x="9181423" y="1941505"/>
                  </a:cubicBezTo>
                  <a:lnTo>
                    <a:pt x="9181423" y="3605652"/>
                  </a:lnTo>
                  <a:cubicBezTo>
                    <a:pt x="9181423" y="4677363"/>
                    <a:pt x="7124784" y="5547158"/>
                    <a:pt x="4590712" y="5547158"/>
                  </a:cubicBezTo>
                  <a:close/>
                </a:path>
              </a:pathLst>
            </a:custGeom>
            <a:blipFill>
              <a:blip r:embed="rId6"/>
              <a:stretch>
                <a:fillRect l="0" t="-20670" r="-37814" b="-7068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6561724" y="8623141"/>
            <a:ext cx="740561" cy="740561"/>
          </a:xfrm>
          <a:custGeom>
            <a:avLst/>
            <a:gdLst/>
            <a:ahLst/>
            <a:cxnLst/>
            <a:rect r="r" b="b" t="t" l="l"/>
            <a:pathLst>
              <a:path h="740561" w="740561">
                <a:moveTo>
                  <a:pt x="0" y="0"/>
                </a:moveTo>
                <a:lnTo>
                  <a:pt x="740561" y="0"/>
                </a:lnTo>
                <a:lnTo>
                  <a:pt x="740561" y="740561"/>
                </a:lnTo>
                <a:lnTo>
                  <a:pt x="0" y="7405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558842" y="8606331"/>
            <a:ext cx="753075" cy="757371"/>
          </a:xfrm>
          <a:custGeom>
            <a:avLst/>
            <a:gdLst/>
            <a:ahLst/>
            <a:cxnLst/>
            <a:rect r="r" b="b" t="t" l="l"/>
            <a:pathLst>
              <a:path h="757371" w="753075">
                <a:moveTo>
                  <a:pt x="0" y="0"/>
                </a:moveTo>
                <a:lnTo>
                  <a:pt x="753074" y="0"/>
                </a:lnTo>
                <a:lnTo>
                  <a:pt x="753074" y="757371"/>
                </a:lnTo>
                <a:lnTo>
                  <a:pt x="0" y="75737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765601" y="8813740"/>
            <a:ext cx="339557" cy="342554"/>
          </a:xfrm>
          <a:custGeom>
            <a:avLst/>
            <a:gdLst/>
            <a:ahLst/>
            <a:cxnLst/>
            <a:rect r="r" b="b" t="t" l="l"/>
            <a:pathLst>
              <a:path h="342554" w="339557">
                <a:moveTo>
                  <a:pt x="339556" y="0"/>
                </a:moveTo>
                <a:lnTo>
                  <a:pt x="0" y="0"/>
                </a:lnTo>
                <a:lnTo>
                  <a:pt x="0" y="342554"/>
                </a:lnTo>
                <a:lnTo>
                  <a:pt x="339556" y="342554"/>
                </a:lnTo>
                <a:lnTo>
                  <a:pt x="339556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4129175"/>
            <a:ext cx="6369214" cy="3352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Our project focuses on developing a simple but functional inventory tool within Unreal </a:t>
            </a:r>
          </a:p>
          <a:p>
            <a:pPr algn="just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Engine 5.5, designed for use in video games or architectural visualization. The tool allows users to pick up, store, and discard 3D assets in a first-person playable environment.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21548" y="1123950"/>
            <a:ext cx="1980737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4"/>
              </a:lnSpc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 Solutions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362075"/>
            <a:ext cx="9422189" cy="1290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6"/>
              </a:lnSpc>
            </a:pPr>
            <a:r>
              <a:rPr lang="en-US" sz="10705" spc="-642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Our  project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61724" y="2277718"/>
            <a:ext cx="697576" cy="329908"/>
          </a:xfrm>
          <a:custGeom>
            <a:avLst/>
            <a:gdLst/>
            <a:ahLst/>
            <a:cxnLst/>
            <a:rect r="r" b="b" t="t" l="l"/>
            <a:pathLst>
              <a:path h="329908" w="697576">
                <a:moveTo>
                  <a:pt x="0" y="0"/>
                </a:moveTo>
                <a:lnTo>
                  <a:pt x="697576" y="0"/>
                </a:lnTo>
                <a:lnTo>
                  <a:pt x="697576" y="329908"/>
                </a:lnTo>
                <a:lnTo>
                  <a:pt x="0" y="3299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561724" y="8623141"/>
            <a:ext cx="740561" cy="740561"/>
          </a:xfrm>
          <a:custGeom>
            <a:avLst/>
            <a:gdLst/>
            <a:ahLst/>
            <a:cxnLst/>
            <a:rect r="r" b="b" t="t" l="l"/>
            <a:pathLst>
              <a:path h="740561" w="740561">
                <a:moveTo>
                  <a:pt x="0" y="0"/>
                </a:moveTo>
                <a:lnTo>
                  <a:pt x="740561" y="0"/>
                </a:lnTo>
                <a:lnTo>
                  <a:pt x="740561" y="740561"/>
                </a:lnTo>
                <a:lnTo>
                  <a:pt x="0" y="740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558842" y="8606331"/>
            <a:ext cx="753075" cy="757371"/>
          </a:xfrm>
          <a:custGeom>
            <a:avLst/>
            <a:gdLst/>
            <a:ahLst/>
            <a:cxnLst/>
            <a:rect r="r" b="b" t="t" l="l"/>
            <a:pathLst>
              <a:path h="757371" w="753075">
                <a:moveTo>
                  <a:pt x="0" y="0"/>
                </a:moveTo>
                <a:lnTo>
                  <a:pt x="753074" y="0"/>
                </a:lnTo>
                <a:lnTo>
                  <a:pt x="753074" y="757371"/>
                </a:lnTo>
                <a:lnTo>
                  <a:pt x="0" y="757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5765601" y="8813740"/>
            <a:ext cx="339557" cy="342554"/>
          </a:xfrm>
          <a:custGeom>
            <a:avLst/>
            <a:gdLst/>
            <a:ahLst/>
            <a:cxnLst/>
            <a:rect r="r" b="b" t="t" l="l"/>
            <a:pathLst>
              <a:path h="342554" w="339557">
                <a:moveTo>
                  <a:pt x="339556" y="0"/>
                </a:moveTo>
                <a:lnTo>
                  <a:pt x="0" y="0"/>
                </a:lnTo>
                <a:lnTo>
                  <a:pt x="0" y="342554"/>
                </a:lnTo>
                <a:lnTo>
                  <a:pt x="339556" y="342554"/>
                </a:lnTo>
                <a:lnTo>
                  <a:pt x="339556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54015" y="2833753"/>
            <a:ext cx="9637828" cy="6848967"/>
          </a:xfrm>
          <a:custGeom>
            <a:avLst/>
            <a:gdLst/>
            <a:ahLst/>
            <a:cxnLst/>
            <a:rect r="r" b="b" t="t" l="l"/>
            <a:pathLst>
              <a:path h="6848967" w="9637828">
                <a:moveTo>
                  <a:pt x="0" y="0"/>
                </a:moveTo>
                <a:lnTo>
                  <a:pt x="9637828" y="0"/>
                </a:lnTo>
                <a:lnTo>
                  <a:pt x="9637828" y="6848967"/>
                </a:lnTo>
                <a:lnTo>
                  <a:pt x="0" y="684896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4612" r="0" b="-462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5321548" y="1123950"/>
            <a:ext cx="1980737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94"/>
              </a:lnSpc>
            </a:pPr>
            <a:r>
              <a:rPr lang="en-US" b="true" sz="2900" spc="-174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 Solutions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8428" y="1363822"/>
            <a:ext cx="15167172" cy="1175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32"/>
              </a:lnSpc>
            </a:pPr>
            <a:r>
              <a:rPr lang="en-US" sz="9805" spc="-588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Chosen SDLC Methodology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601943" y="8606331"/>
            <a:ext cx="657357" cy="651969"/>
          </a:xfrm>
          <a:custGeom>
            <a:avLst/>
            <a:gdLst/>
            <a:ahLst/>
            <a:cxnLst/>
            <a:rect r="r" b="b" t="t" l="l"/>
            <a:pathLst>
              <a:path h="651969" w="657357">
                <a:moveTo>
                  <a:pt x="0" y="0"/>
                </a:moveTo>
                <a:lnTo>
                  <a:pt x="657357" y="0"/>
                </a:lnTo>
                <a:lnTo>
                  <a:pt x="657357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131" t="-26108" r="-802380" b="-72841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784471" y="8784875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292301" y="0"/>
                </a:moveTo>
                <a:lnTo>
                  <a:pt x="0" y="0"/>
                </a:lnTo>
                <a:lnTo>
                  <a:pt x="0" y="294881"/>
                </a:lnTo>
                <a:lnTo>
                  <a:pt x="292301" y="294881"/>
                </a:lnTo>
                <a:lnTo>
                  <a:pt x="2923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1977" y="1028700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33619">
            <a:off x="-679462" y="3370084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2"/>
                </a:lnTo>
                <a:lnTo>
                  <a:pt x="7002253" y="7002252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149" y="1206921"/>
            <a:ext cx="12834792" cy="21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Requirements Gathering &amp; Analysis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656" y="3391355"/>
            <a:ext cx="7668467" cy="4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Initial client brief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133656" y="6190422"/>
            <a:ext cx="7668467" cy="125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Build the inventory system using Unreal Blueprints (visual scripting) or C++ for optimized performance.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133656" y="4143830"/>
            <a:ext cx="7668467" cy="2095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Assumptions:</a:t>
            </a:r>
          </a:p>
          <a:p>
            <a:pPr algn="just" marL="1209036" indent="-403012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18-item limit</a:t>
            </a:r>
          </a:p>
          <a:p>
            <a:pPr algn="just" marL="1209036" indent="-403012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Discarded items stay in world</a:t>
            </a:r>
          </a:p>
          <a:p>
            <a:pPr algn="just" marL="1209036" indent="-403012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No multiplayer or categorization</a:t>
            </a:r>
          </a:p>
          <a:p>
            <a:pPr algn="just" marL="1209036" indent="-403012" lvl="2">
              <a:lnSpc>
                <a:spcPts val="3359"/>
              </a:lnSpc>
              <a:buFont typeface="Arial"/>
              <a:buChar char="⚬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Stackable/non-stackable support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135664" y="7513148"/>
            <a:ext cx="7668467" cy="167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Deliver a fully interactive first-person level where users can manage 3D assets seamlessly.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7133656" y="8848725"/>
            <a:ext cx="7668467" cy="4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8" indent="-302259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Known Actions:</a:t>
            </a: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Pick up, store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601943" y="8606331"/>
            <a:ext cx="657357" cy="651969"/>
          </a:xfrm>
          <a:custGeom>
            <a:avLst/>
            <a:gdLst/>
            <a:ahLst/>
            <a:cxnLst/>
            <a:rect r="r" b="b" t="t" l="l"/>
            <a:pathLst>
              <a:path h="651969" w="657357">
                <a:moveTo>
                  <a:pt x="0" y="0"/>
                </a:moveTo>
                <a:lnTo>
                  <a:pt x="657357" y="0"/>
                </a:lnTo>
                <a:lnTo>
                  <a:pt x="657357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131" t="-26108" r="-802380" b="-72841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784471" y="8784875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292301" y="0"/>
                </a:moveTo>
                <a:lnTo>
                  <a:pt x="0" y="0"/>
                </a:lnTo>
                <a:lnTo>
                  <a:pt x="0" y="294881"/>
                </a:lnTo>
                <a:lnTo>
                  <a:pt x="292301" y="294881"/>
                </a:lnTo>
                <a:lnTo>
                  <a:pt x="2923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1977" y="1028700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33619">
            <a:off x="-679462" y="3370084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2"/>
                </a:lnTo>
                <a:lnTo>
                  <a:pt x="7002253" y="7002252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149" y="1206921"/>
            <a:ext cx="12834792" cy="2125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Software Requirements Specification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656" y="3489797"/>
            <a:ext cx="7668467" cy="461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Functional Requirements: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Inventory capacity of 18 items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Click</a:t>
            </a: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-and-drop UI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Stackable/non-stackable support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Persistent save/load</a:t>
            </a:r>
          </a:p>
          <a:p>
            <a:pPr algn="just">
              <a:lnSpc>
                <a:spcPts val="3359"/>
              </a:lnSpc>
            </a:pPr>
          </a:p>
          <a:p>
            <a:pPr algn="just">
              <a:lnSpc>
                <a:spcPts val="3359"/>
              </a:lnSpc>
            </a:pPr>
            <a:r>
              <a:rPr lang="en-US" sz="2799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Non-Functional Requirements: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Smooth performance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Scalable for future multiplayer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Simple UX with keyboard/mouse interaction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6601943" y="8606331"/>
            <a:ext cx="657357" cy="651969"/>
          </a:xfrm>
          <a:custGeom>
            <a:avLst/>
            <a:gdLst/>
            <a:ahLst/>
            <a:cxnLst/>
            <a:rect r="r" b="b" t="t" l="l"/>
            <a:pathLst>
              <a:path h="651969" w="657357">
                <a:moveTo>
                  <a:pt x="0" y="0"/>
                </a:moveTo>
                <a:lnTo>
                  <a:pt x="657357" y="0"/>
                </a:lnTo>
                <a:lnTo>
                  <a:pt x="657357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5131" t="-26108" r="-802380" b="-72841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6784471" y="8784875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292301" y="0"/>
                </a:moveTo>
                <a:lnTo>
                  <a:pt x="0" y="0"/>
                </a:lnTo>
                <a:lnTo>
                  <a:pt x="0" y="294881"/>
                </a:lnTo>
                <a:lnTo>
                  <a:pt x="292301" y="294881"/>
                </a:lnTo>
                <a:lnTo>
                  <a:pt x="29230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11977" y="1028700"/>
            <a:ext cx="648271" cy="651969"/>
          </a:xfrm>
          <a:custGeom>
            <a:avLst/>
            <a:gdLst/>
            <a:ahLst/>
            <a:cxnLst/>
            <a:rect r="r" b="b" t="t" l="l"/>
            <a:pathLst>
              <a:path h="651969" w="648271">
                <a:moveTo>
                  <a:pt x="0" y="0"/>
                </a:moveTo>
                <a:lnTo>
                  <a:pt x="648271" y="0"/>
                </a:lnTo>
                <a:lnTo>
                  <a:pt x="648271" y="651969"/>
                </a:lnTo>
                <a:lnTo>
                  <a:pt x="0" y="6519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23952" t="-145437" r="-2474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-933619">
            <a:off x="-679462" y="3370084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2"/>
                </a:lnTo>
                <a:lnTo>
                  <a:pt x="7002253" y="7002252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18149" y="1206921"/>
            <a:ext cx="12834792" cy="212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System and Software Design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33656" y="3489797"/>
            <a:ext cx="7668467" cy="2514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b="true" sz="2799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Design Chosen:</a:t>
            </a: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 Modular with 3 classes (Inventory, Item, Player)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Ea</a:t>
            </a: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sier to maintain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Scalable for future features</a:t>
            </a:r>
          </a:p>
          <a:p>
            <a:pPr algn="just" marL="604519" indent="-302260" lvl="1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C</a:t>
            </a:r>
            <a:r>
              <a:rPr lang="en-US" sz="2799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lean separation of concerns</a:t>
            </a:r>
          </a:p>
          <a:p>
            <a:pPr algn="just">
              <a:lnSpc>
                <a:spcPts val="335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B71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15289962" y="1207244"/>
            <a:ext cx="292301" cy="294881"/>
          </a:xfrm>
          <a:custGeom>
            <a:avLst/>
            <a:gdLst/>
            <a:ahLst/>
            <a:cxnLst/>
            <a:rect r="r" b="b" t="t" l="l"/>
            <a:pathLst>
              <a:path h="294881" w="292301">
                <a:moveTo>
                  <a:pt x="0" y="294881"/>
                </a:moveTo>
                <a:lnTo>
                  <a:pt x="292301" y="294881"/>
                </a:lnTo>
                <a:lnTo>
                  <a:pt x="292301" y="0"/>
                </a:lnTo>
                <a:lnTo>
                  <a:pt x="0" y="0"/>
                </a:lnTo>
                <a:lnTo>
                  <a:pt x="0" y="294881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86997" y="1042290"/>
            <a:ext cx="972303" cy="459835"/>
          </a:xfrm>
          <a:custGeom>
            <a:avLst/>
            <a:gdLst/>
            <a:ahLst/>
            <a:cxnLst/>
            <a:rect r="r" b="b" t="t" l="l"/>
            <a:pathLst>
              <a:path h="459835" w="972303">
                <a:moveTo>
                  <a:pt x="0" y="0"/>
                </a:moveTo>
                <a:lnTo>
                  <a:pt x="972303" y="0"/>
                </a:lnTo>
                <a:lnTo>
                  <a:pt x="972303" y="459835"/>
                </a:lnTo>
                <a:lnTo>
                  <a:pt x="0" y="45983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-134811" b="-156938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933619">
            <a:off x="-679462" y="3370084"/>
            <a:ext cx="7002253" cy="7002253"/>
          </a:xfrm>
          <a:custGeom>
            <a:avLst/>
            <a:gdLst/>
            <a:ahLst/>
            <a:cxnLst/>
            <a:rect r="r" b="b" t="t" l="l"/>
            <a:pathLst>
              <a:path h="7002253" w="7002253">
                <a:moveTo>
                  <a:pt x="7002253" y="0"/>
                </a:moveTo>
                <a:lnTo>
                  <a:pt x="0" y="0"/>
                </a:lnTo>
                <a:lnTo>
                  <a:pt x="0" y="7002252"/>
                </a:lnTo>
                <a:lnTo>
                  <a:pt x="7002253" y="7002252"/>
                </a:lnTo>
                <a:lnTo>
                  <a:pt x="700225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8798070"/>
            <a:ext cx="2349419" cy="65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Soft</a:t>
            </a:r>
          </a:p>
          <a:p>
            <a:pPr algn="l">
              <a:lnSpc>
                <a:spcPts val="2494"/>
              </a:lnSpc>
            </a:pPr>
            <a:r>
              <a:rPr lang="en-US" sz="2900" spc="-174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Solutions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6286997" y="1890472"/>
            <a:ext cx="1068771" cy="1068771"/>
          </a:xfrm>
          <a:custGeom>
            <a:avLst/>
            <a:gdLst/>
            <a:ahLst/>
            <a:cxnLst/>
            <a:rect r="r" b="b" t="t" l="l"/>
            <a:pathLst>
              <a:path h="1068771" w="1068771">
                <a:moveTo>
                  <a:pt x="0" y="0"/>
                </a:moveTo>
                <a:lnTo>
                  <a:pt x="1068771" y="0"/>
                </a:lnTo>
                <a:lnTo>
                  <a:pt x="1068771" y="1068771"/>
                </a:lnTo>
                <a:lnTo>
                  <a:pt x="0" y="10687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2853195" y="8809772"/>
            <a:ext cx="539970" cy="539970"/>
          </a:xfrm>
          <a:custGeom>
            <a:avLst/>
            <a:gdLst/>
            <a:ahLst/>
            <a:cxnLst/>
            <a:rect r="r" b="b" t="t" l="l"/>
            <a:pathLst>
              <a:path h="539970" w="539970">
                <a:moveTo>
                  <a:pt x="539969" y="539969"/>
                </a:moveTo>
                <a:lnTo>
                  <a:pt x="0" y="539969"/>
                </a:lnTo>
                <a:lnTo>
                  <a:pt x="0" y="0"/>
                </a:lnTo>
                <a:lnTo>
                  <a:pt x="539969" y="0"/>
                </a:lnTo>
                <a:lnTo>
                  <a:pt x="539969" y="539969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3332265"/>
            <a:ext cx="16229649" cy="5477507"/>
          </a:xfrm>
          <a:custGeom>
            <a:avLst/>
            <a:gdLst/>
            <a:ahLst/>
            <a:cxnLst/>
            <a:rect r="r" b="b" t="t" l="l"/>
            <a:pathLst>
              <a:path h="5477507" w="16229649">
                <a:moveTo>
                  <a:pt x="0" y="0"/>
                </a:moveTo>
                <a:lnTo>
                  <a:pt x="16229649" y="0"/>
                </a:lnTo>
                <a:lnTo>
                  <a:pt x="16229649" y="5477507"/>
                </a:lnTo>
                <a:lnTo>
                  <a:pt x="0" y="54775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149" y="1206921"/>
            <a:ext cx="12834792" cy="21253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2"/>
              </a:lnSpc>
            </a:pPr>
            <a:r>
              <a:rPr lang="en-US" sz="9294" spc="-557" b="true">
                <a:solidFill>
                  <a:srgbClr val="FFFFFF"/>
                </a:solidFill>
                <a:latin typeface="Aileron Bold"/>
                <a:ea typeface="Aileron Bold"/>
                <a:cs typeface="Aileron Bold"/>
                <a:sym typeface="Aileron Bold"/>
              </a:rPr>
              <a:t>System and Software Design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DAGeteEssmo</dc:identifier>
  <dcterms:modified xsi:type="dcterms:W3CDTF">2011-08-01T06:04:30Z</dcterms:modified>
  <cp:revision>1</cp:revision>
  <dc:title>Task presentation</dc:title>
</cp:coreProperties>
</file>